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6-1.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8-1.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2616518"/>
            <a:ext cx="7477601" cy="958215"/>
          </a:xfrm>
          <a:prstGeom prst="rect">
            <a:avLst/>
          </a:prstGeom>
          <a:noFill/>
          <a:ln/>
        </p:spPr>
        <p:txBody>
          <a:bodyPr wrap="none" rtlCol="0" anchor="t"/>
          <a:lstStyle/>
          <a:p>
            <a:pPr indent="0" marL="0">
              <a:lnSpc>
                <a:spcPts val="7545"/>
              </a:lnSpc>
              <a:buNone/>
            </a:pPr>
            <a:r>
              <a:rPr lang="en-US" sz="6036" b="1" dirty="0">
                <a:solidFill>
                  <a:srgbClr val="FF726D"/>
                </a:solidFill>
                <a:latin typeface="Inconsolata" pitchFamily="34" charset="0"/>
                <a:ea typeface="Inconsolata" pitchFamily="34" charset="-122"/>
                <a:cs typeface="Inconsolata" pitchFamily="34" charset="-120"/>
              </a:rPr>
              <a:t>산불 탐지 프로젝트</a:t>
            </a:r>
            <a:endParaRPr lang="en-US" sz="6036" dirty="0"/>
          </a:p>
        </p:txBody>
      </p:sp>
      <p:sp>
        <p:nvSpPr>
          <p:cNvPr id="6" name="Text 3"/>
          <p:cNvSpPr/>
          <p:nvPr/>
        </p:nvSpPr>
        <p:spPr>
          <a:xfrm>
            <a:off x="833199" y="3907988"/>
            <a:ext cx="7477601" cy="1066205"/>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 이 프로젝트는 위성 이미지를 활용하여 산불을 조기에 탐지하고 신속한 대응을 가능하게 하는 것을 목표로 합니다. 최근 기후변화로 인한 산불 증가 추세에 대응하기 위해 딥러닝 기술을 활용하여 정확도 높은 산불 탐지 모델을 개발하고자 합니다.</a:t>
            </a:r>
            <a:endParaRPr lang="en-US" sz="1750" dirty="0"/>
          </a:p>
        </p:txBody>
      </p:sp>
      <p:sp>
        <p:nvSpPr>
          <p:cNvPr id="7" name="Shape 4"/>
          <p:cNvSpPr/>
          <p:nvPr/>
        </p:nvSpPr>
        <p:spPr>
          <a:xfrm>
            <a:off x="833199" y="5240774"/>
            <a:ext cx="355402" cy="355402"/>
          </a:xfrm>
          <a:prstGeom prst="roundRect">
            <a:avLst>
              <a:gd name="adj" fmla="val 25726039"/>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840819" y="5248394"/>
            <a:ext cx="340162" cy="340162"/>
          </a:xfrm>
          <a:prstGeom prst="rect">
            <a:avLst/>
          </a:prstGeom>
        </p:spPr>
      </p:pic>
      <p:sp>
        <p:nvSpPr>
          <p:cNvPr id="9" name="Text 5"/>
          <p:cNvSpPr/>
          <p:nvPr/>
        </p:nvSpPr>
        <p:spPr>
          <a:xfrm>
            <a:off x="1299686" y="5224105"/>
            <a:ext cx="1460778" cy="388858"/>
          </a:xfrm>
          <a:prstGeom prst="rect">
            <a:avLst/>
          </a:prstGeom>
          <a:noFill/>
          <a:ln/>
        </p:spPr>
        <p:txBody>
          <a:bodyPr wrap="none" rtlCol="0" anchor="t"/>
          <a:lstStyle/>
          <a:p>
            <a:pPr algn="l" indent="0" marL="0">
              <a:lnSpc>
                <a:spcPts val="3062"/>
              </a:lnSpc>
              <a:buNone/>
            </a:pPr>
            <a:r>
              <a:rPr lang="en-US" sz="2187" b="1" dirty="0">
                <a:solidFill>
                  <a:srgbClr val="DAD1E6"/>
                </a:solidFill>
                <a:latin typeface="Fira Sans" pitchFamily="34" charset="0"/>
                <a:ea typeface="Fira Sans" pitchFamily="34" charset="-122"/>
                <a:cs typeface="Fira Sans" pitchFamily="34" charset="-120"/>
              </a:rPr>
              <a:t>by 다스 쿠쿠</a:t>
            </a:r>
            <a:endParaRPr lang="en-US" sz="2187"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7620" y="0"/>
            <a:ext cx="3657600" cy="8229600"/>
          </a:xfrm>
          <a:prstGeom prst="rect">
            <a:avLst/>
          </a:prstGeom>
        </p:spPr>
      </p:pic>
      <p:sp>
        <p:nvSpPr>
          <p:cNvPr id="5" name="Text 2"/>
          <p:cNvSpPr/>
          <p:nvPr/>
        </p:nvSpPr>
        <p:spPr>
          <a:xfrm>
            <a:off x="4490799" y="2702719"/>
            <a:ext cx="6731794"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프로젝트 주제 및 선정 배경</a:t>
            </a:r>
            <a:endParaRPr lang="en-US" sz="4374" dirty="0"/>
          </a:p>
        </p:txBody>
      </p:sp>
      <p:sp>
        <p:nvSpPr>
          <p:cNvPr id="6" name="Shape 3"/>
          <p:cNvSpPr/>
          <p:nvPr/>
        </p:nvSpPr>
        <p:spPr>
          <a:xfrm>
            <a:off x="4490799" y="3903940"/>
            <a:ext cx="499943" cy="499943"/>
          </a:xfrm>
          <a:prstGeom prst="roundRect">
            <a:avLst>
              <a:gd name="adj" fmla="val 13333"/>
            </a:avLst>
          </a:prstGeom>
          <a:solidFill>
            <a:srgbClr val="382748"/>
          </a:solidFill>
          <a:ln/>
        </p:spPr>
      </p:sp>
      <p:sp>
        <p:nvSpPr>
          <p:cNvPr id="7" name="Text 4"/>
          <p:cNvSpPr/>
          <p:nvPr/>
        </p:nvSpPr>
        <p:spPr>
          <a:xfrm>
            <a:off x="4657368" y="3945612"/>
            <a:ext cx="166688" cy="416481"/>
          </a:xfrm>
          <a:prstGeom prst="rect">
            <a:avLst/>
          </a:prstGeom>
          <a:noFill/>
          <a:ln/>
        </p:spPr>
        <p:txBody>
          <a:bodyPr wrap="none" rtlCol="0" anchor="t"/>
          <a:lstStyle/>
          <a:p>
            <a:pPr algn="ctr" indent="0" marL="0">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8" name="Text 5"/>
          <p:cNvSpPr/>
          <p:nvPr/>
        </p:nvSpPr>
        <p:spPr>
          <a:xfrm>
            <a:off x="5212913" y="3980259"/>
            <a:ext cx="2777490" cy="347186"/>
          </a:xfrm>
          <a:prstGeom prst="rect">
            <a:avLst/>
          </a:prstGeom>
          <a:noFill/>
          <a:ln/>
        </p:spPr>
        <p:txBody>
          <a:bodyPr wrap="non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산불 증가 추이</a:t>
            </a:r>
            <a:endParaRPr lang="en-US" sz="2187" dirty="0"/>
          </a:p>
        </p:txBody>
      </p:sp>
      <p:sp>
        <p:nvSpPr>
          <p:cNvPr id="9" name="Text 6"/>
          <p:cNvSpPr/>
          <p:nvPr/>
        </p:nvSpPr>
        <p:spPr>
          <a:xfrm>
            <a:off x="5212913" y="4460677"/>
            <a:ext cx="3820001" cy="710803"/>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최근 기상이변으로 인한 산불 증가 추세가 뚜렷하게 나타나고 있습니다.</a:t>
            </a:r>
            <a:endParaRPr lang="en-US" sz="1750" dirty="0"/>
          </a:p>
        </p:txBody>
      </p:sp>
      <p:sp>
        <p:nvSpPr>
          <p:cNvPr id="10" name="Shape 7"/>
          <p:cNvSpPr/>
          <p:nvPr/>
        </p:nvSpPr>
        <p:spPr>
          <a:xfrm>
            <a:off x="9255085" y="3903940"/>
            <a:ext cx="499943" cy="499943"/>
          </a:xfrm>
          <a:prstGeom prst="roundRect">
            <a:avLst>
              <a:gd name="adj" fmla="val 13333"/>
            </a:avLst>
          </a:prstGeom>
          <a:solidFill>
            <a:srgbClr val="382748"/>
          </a:solidFill>
          <a:ln/>
        </p:spPr>
      </p:sp>
      <p:sp>
        <p:nvSpPr>
          <p:cNvPr id="11" name="Text 8"/>
          <p:cNvSpPr/>
          <p:nvPr/>
        </p:nvSpPr>
        <p:spPr>
          <a:xfrm>
            <a:off x="9421654" y="3945612"/>
            <a:ext cx="166688" cy="416481"/>
          </a:xfrm>
          <a:prstGeom prst="rect">
            <a:avLst/>
          </a:prstGeom>
          <a:noFill/>
          <a:ln/>
        </p:spPr>
        <p:txBody>
          <a:bodyPr wrap="none" rtlCol="0" anchor="t"/>
          <a:lstStyle/>
          <a:p>
            <a:pPr algn="ctr" indent="0" marL="0">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2" name="Text 9"/>
          <p:cNvSpPr/>
          <p:nvPr/>
        </p:nvSpPr>
        <p:spPr>
          <a:xfrm>
            <a:off x="9977199" y="3980259"/>
            <a:ext cx="2777490" cy="347186"/>
          </a:xfrm>
          <a:prstGeom prst="rect">
            <a:avLst/>
          </a:prstGeom>
          <a:noFill/>
          <a:ln/>
        </p:spPr>
        <p:txBody>
          <a:bodyPr wrap="non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조기 탐지의 중요성</a:t>
            </a:r>
            <a:endParaRPr lang="en-US" sz="2187" dirty="0"/>
          </a:p>
        </p:txBody>
      </p:sp>
      <p:sp>
        <p:nvSpPr>
          <p:cNvPr id="13" name="Text 10"/>
          <p:cNvSpPr/>
          <p:nvPr/>
        </p:nvSpPr>
        <p:spPr>
          <a:xfrm>
            <a:off x="9977199" y="4460677"/>
            <a:ext cx="3820001" cy="1066205"/>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산불을 조기에 탐지하여 신속한 대응을 하는 것이 피해를 최소화하는 데 매우 중요합니다.</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7620" y="0"/>
            <a:ext cx="3657600" cy="8229600"/>
          </a:xfrm>
          <a:prstGeom prst="rect">
            <a:avLst/>
          </a:prstGeom>
        </p:spPr>
      </p:pic>
      <p:sp>
        <p:nvSpPr>
          <p:cNvPr id="5" name="Text 2"/>
          <p:cNvSpPr/>
          <p:nvPr/>
        </p:nvSpPr>
        <p:spPr>
          <a:xfrm>
            <a:off x="4490799" y="1280874"/>
            <a:ext cx="5554980"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프로젝트 개요</a:t>
            </a:r>
            <a:endParaRPr lang="en-US" sz="4374" dirty="0"/>
          </a:p>
        </p:txBody>
      </p:sp>
      <p:sp>
        <p:nvSpPr>
          <p:cNvPr id="6" name="Shape 3"/>
          <p:cNvSpPr/>
          <p:nvPr/>
        </p:nvSpPr>
        <p:spPr>
          <a:xfrm>
            <a:off x="4810244" y="2308503"/>
            <a:ext cx="27742" cy="4640223"/>
          </a:xfrm>
          <a:prstGeom prst="rect">
            <a:avLst/>
          </a:prstGeom>
          <a:solidFill>
            <a:srgbClr val="FF6680"/>
          </a:solidFill>
          <a:ln/>
        </p:spPr>
      </p:sp>
      <p:sp>
        <p:nvSpPr>
          <p:cNvPr id="7" name="Shape 4"/>
          <p:cNvSpPr/>
          <p:nvPr/>
        </p:nvSpPr>
        <p:spPr>
          <a:xfrm>
            <a:off x="5074027" y="2718137"/>
            <a:ext cx="777597" cy="27742"/>
          </a:xfrm>
          <a:prstGeom prst="rect">
            <a:avLst/>
          </a:prstGeom>
          <a:solidFill>
            <a:srgbClr val="FF6680"/>
          </a:solidFill>
          <a:ln/>
        </p:spPr>
      </p:sp>
      <p:sp>
        <p:nvSpPr>
          <p:cNvPr id="8" name="Shape 5"/>
          <p:cNvSpPr/>
          <p:nvPr/>
        </p:nvSpPr>
        <p:spPr>
          <a:xfrm>
            <a:off x="4574084" y="2482096"/>
            <a:ext cx="499943" cy="499943"/>
          </a:xfrm>
          <a:prstGeom prst="roundRect">
            <a:avLst>
              <a:gd name="adj" fmla="val 13333"/>
            </a:avLst>
          </a:prstGeom>
          <a:solidFill>
            <a:srgbClr val="382748"/>
          </a:solidFill>
          <a:ln/>
        </p:spPr>
      </p:sp>
      <p:sp>
        <p:nvSpPr>
          <p:cNvPr id="9" name="Text 6"/>
          <p:cNvSpPr/>
          <p:nvPr/>
        </p:nvSpPr>
        <p:spPr>
          <a:xfrm>
            <a:off x="4740652" y="2523768"/>
            <a:ext cx="166688" cy="416481"/>
          </a:xfrm>
          <a:prstGeom prst="rect">
            <a:avLst/>
          </a:prstGeom>
          <a:noFill/>
          <a:ln/>
        </p:spPr>
        <p:txBody>
          <a:bodyPr wrap="none" rtlCol="0" anchor="t"/>
          <a:lstStyle/>
          <a:p>
            <a:pPr algn="ctr" indent="0" marL="0">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10" name="Text 7"/>
          <p:cNvSpPr/>
          <p:nvPr/>
        </p:nvSpPr>
        <p:spPr>
          <a:xfrm>
            <a:off x="6046113" y="2530673"/>
            <a:ext cx="2777490" cy="347186"/>
          </a:xfrm>
          <a:prstGeom prst="rect">
            <a:avLst/>
          </a:prstGeom>
          <a:noFill/>
          <a:ln/>
        </p:spPr>
        <p:txBody>
          <a:bodyPr wrap="none" rtlCol="0" anchor="t"/>
          <a:lstStyle/>
          <a:p>
            <a:pPr algn="l"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위성 사진 활용</a:t>
            </a:r>
            <a:endParaRPr lang="en-US" sz="2187" dirty="0"/>
          </a:p>
        </p:txBody>
      </p:sp>
      <p:sp>
        <p:nvSpPr>
          <p:cNvPr id="11" name="Text 8"/>
          <p:cNvSpPr/>
          <p:nvPr/>
        </p:nvSpPr>
        <p:spPr>
          <a:xfrm>
            <a:off x="6046113" y="3011091"/>
            <a:ext cx="7751088" cy="355402"/>
          </a:xfrm>
          <a:prstGeom prst="rect">
            <a:avLst/>
          </a:prstGeom>
          <a:noFill/>
          <a:ln/>
        </p:spPr>
        <p:txBody>
          <a:bodyPr wrap="none" rtlCol="0" anchor="t"/>
          <a:lstStyle/>
          <a:p>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위성 사진을 통해 산불을 탐지하고 실시간으로 모니터링합니다.</a:t>
            </a:r>
            <a:endParaRPr lang="en-US" sz="1750" dirty="0"/>
          </a:p>
        </p:txBody>
      </p:sp>
      <p:sp>
        <p:nvSpPr>
          <p:cNvPr id="12" name="Shape 9"/>
          <p:cNvSpPr/>
          <p:nvPr/>
        </p:nvSpPr>
        <p:spPr>
          <a:xfrm>
            <a:off x="5074027" y="4220468"/>
            <a:ext cx="777597" cy="27742"/>
          </a:xfrm>
          <a:prstGeom prst="rect">
            <a:avLst/>
          </a:prstGeom>
          <a:solidFill>
            <a:srgbClr val="FF6680"/>
          </a:solidFill>
          <a:ln/>
        </p:spPr>
      </p:sp>
      <p:sp>
        <p:nvSpPr>
          <p:cNvPr id="13" name="Shape 10"/>
          <p:cNvSpPr/>
          <p:nvPr/>
        </p:nvSpPr>
        <p:spPr>
          <a:xfrm>
            <a:off x="4574084" y="3984427"/>
            <a:ext cx="499943" cy="499943"/>
          </a:xfrm>
          <a:prstGeom prst="roundRect">
            <a:avLst>
              <a:gd name="adj" fmla="val 13333"/>
            </a:avLst>
          </a:prstGeom>
          <a:solidFill>
            <a:srgbClr val="382748"/>
          </a:solidFill>
          <a:ln/>
        </p:spPr>
      </p:sp>
      <p:sp>
        <p:nvSpPr>
          <p:cNvPr id="14" name="Text 11"/>
          <p:cNvSpPr/>
          <p:nvPr/>
        </p:nvSpPr>
        <p:spPr>
          <a:xfrm>
            <a:off x="4740652" y="4026098"/>
            <a:ext cx="166688" cy="416481"/>
          </a:xfrm>
          <a:prstGeom prst="rect">
            <a:avLst/>
          </a:prstGeom>
          <a:noFill/>
          <a:ln/>
        </p:spPr>
        <p:txBody>
          <a:bodyPr wrap="none" rtlCol="0" anchor="t"/>
          <a:lstStyle/>
          <a:p>
            <a:pPr algn="ctr" indent="0" marL="0">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5" name="Text 12"/>
          <p:cNvSpPr/>
          <p:nvPr/>
        </p:nvSpPr>
        <p:spPr>
          <a:xfrm>
            <a:off x="6046113" y="4033004"/>
            <a:ext cx="2777490" cy="347186"/>
          </a:xfrm>
          <a:prstGeom prst="rect">
            <a:avLst/>
          </a:prstGeom>
          <a:noFill/>
          <a:ln/>
        </p:spPr>
        <p:txBody>
          <a:bodyPr wrap="none" rtlCol="0" anchor="t"/>
          <a:lstStyle/>
          <a:p>
            <a:pPr algn="l"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딥러닝 모델 활용</a:t>
            </a:r>
            <a:endParaRPr lang="en-US" sz="2187" dirty="0"/>
          </a:p>
        </p:txBody>
      </p:sp>
      <p:sp>
        <p:nvSpPr>
          <p:cNvPr id="16" name="Text 13"/>
          <p:cNvSpPr/>
          <p:nvPr/>
        </p:nvSpPr>
        <p:spPr>
          <a:xfrm>
            <a:off x="6046113" y="4513421"/>
            <a:ext cx="7751088" cy="355402"/>
          </a:xfrm>
          <a:prstGeom prst="rect">
            <a:avLst/>
          </a:prstGeom>
          <a:noFill/>
          <a:ln/>
        </p:spPr>
        <p:txBody>
          <a:bodyPr wrap="none" rtlCol="0" anchor="t"/>
          <a:lstStyle/>
          <a:p>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CNN 모델을 통해 학습하고 앙상블 기법으로 정확도를 향상시킵니다.</a:t>
            </a:r>
            <a:endParaRPr lang="en-US" sz="1750" dirty="0"/>
          </a:p>
        </p:txBody>
      </p:sp>
      <p:sp>
        <p:nvSpPr>
          <p:cNvPr id="17" name="Shape 14"/>
          <p:cNvSpPr/>
          <p:nvPr/>
        </p:nvSpPr>
        <p:spPr>
          <a:xfrm>
            <a:off x="5074027" y="5722799"/>
            <a:ext cx="777597" cy="27742"/>
          </a:xfrm>
          <a:prstGeom prst="rect">
            <a:avLst/>
          </a:prstGeom>
          <a:solidFill>
            <a:srgbClr val="FF6680"/>
          </a:solidFill>
          <a:ln/>
        </p:spPr>
      </p:sp>
      <p:sp>
        <p:nvSpPr>
          <p:cNvPr id="18" name="Shape 15"/>
          <p:cNvSpPr/>
          <p:nvPr/>
        </p:nvSpPr>
        <p:spPr>
          <a:xfrm>
            <a:off x="4574084" y="5486757"/>
            <a:ext cx="499943" cy="499943"/>
          </a:xfrm>
          <a:prstGeom prst="roundRect">
            <a:avLst>
              <a:gd name="adj" fmla="val 13333"/>
            </a:avLst>
          </a:prstGeom>
          <a:solidFill>
            <a:srgbClr val="382748"/>
          </a:solidFill>
          <a:ln/>
        </p:spPr>
      </p:sp>
      <p:sp>
        <p:nvSpPr>
          <p:cNvPr id="19" name="Text 16"/>
          <p:cNvSpPr/>
          <p:nvPr/>
        </p:nvSpPr>
        <p:spPr>
          <a:xfrm>
            <a:off x="4740652" y="5528429"/>
            <a:ext cx="166688" cy="416481"/>
          </a:xfrm>
          <a:prstGeom prst="rect">
            <a:avLst/>
          </a:prstGeom>
          <a:noFill/>
          <a:ln/>
        </p:spPr>
        <p:txBody>
          <a:bodyPr wrap="none" rtlCol="0" anchor="t"/>
          <a:lstStyle/>
          <a:p>
            <a:pPr algn="ctr" indent="0" marL="0">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20" name="Text 17"/>
          <p:cNvSpPr/>
          <p:nvPr/>
        </p:nvSpPr>
        <p:spPr>
          <a:xfrm>
            <a:off x="6046113" y="5535335"/>
            <a:ext cx="2777490" cy="347186"/>
          </a:xfrm>
          <a:prstGeom prst="rect">
            <a:avLst/>
          </a:prstGeom>
          <a:noFill/>
          <a:ln/>
        </p:spPr>
        <p:txBody>
          <a:bodyPr wrap="none" rtlCol="0" anchor="t"/>
          <a:lstStyle/>
          <a:p>
            <a:pPr algn="l"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신속한 대응</a:t>
            </a:r>
            <a:endParaRPr lang="en-US" sz="2187" dirty="0"/>
          </a:p>
        </p:txBody>
      </p:sp>
      <p:sp>
        <p:nvSpPr>
          <p:cNvPr id="21" name="Text 18"/>
          <p:cNvSpPr/>
          <p:nvPr/>
        </p:nvSpPr>
        <p:spPr>
          <a:xfrm>
            <a:off x="6046113" y="6015752"/>
            <a:ext cx="7751088" cy="710803"/>
          </a:xfrm>
          <a:prstGeom prst="rect">
            <a:avLst/>
          </a:prstGeom>
          <a:noFill/>
          <a:ln/>
        </p:spPr>
        <p:txBody>
          <a:bodyPr wrap="square" rtlCol="0" anchor="t"/>
          <a:lstStyle/>
          <a:p>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탐지 시 가까운 실 거리의 산불 감시 요원 및 관제소에 알림을 보내 신속한 대응이 가능하도록 합니다.</a:t>
            </a:r>
            <a:endParaRPr lang="en-US" sz="1750"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r>
          <p:cNvPicPr>
            <a:picLocks noChangeAspect="1"/>
          </p:cNvPicPr>
          <p:nvPr/>
        </p:nvPicPr>
        <p:blipFill>
          <a:blip r:embed="rId1"/>
          <a:stretch>
            <a:fillRect/>
          </a:stretch>
        </p:blipFill>
        <p:spPr>
          <a:xfrm>
            <a:off x="-7620" y="0"/>
            <a:ext cx="3657600" cy="8229600"/>
          </a:xfrm>
          <a:prstGeom prst="rect">
            <a:avLst/>
          </a:prstGeom>
        </p:spPr>
      </p:pic>
      <p:sp>
        <p:nvSpPr>
          <p:cNvPr id="5" name="Text 2"/>
          <p:cNvSpPr/>
          <p:nvPr/>
        </p:nvSpPr>
        <p:spPr>
          <a:xfrm>
            <a:off x="4490799" y="1854279"/>
            <a:ext cx="5554980"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데이터 소개</a:t>
            </a:r>
            <a:endParaRPr lang="en-US" sz="4374" dirty="0"/>
          </a:p>
        </p:txBody>
      </p:sp>
      <p:sp>
        <p:nvSpPr>
          <p:cNvPr id="6" name="Shape 3"/>
          <p:cNvSpPr/>
          <p:nvPr/>
        </p:nvSpPr>
        <p:spPr>
          <a:xfrm>
            <a:off x="4490799" y="2881908"/>
            <a:ext cx="4542115" cy="1990963"/>
          </a:xfrm>
          <a:prstGeom prst="roundRect">
            <a:avLst>
              <a:gd name="adj" fmla="val 3348"/>
            </a:avLst>
          </a:prstGeom>
          <a:solidFill>
            <a:srgbClr val="382748"/>
          </a:solidFill>
          <a:ln/>
        </p:spPr>
      </p:sp>
      <p:sp>
        <p:nvSpPr>
          <p:cNvPr id="7" name="Text 4"/>
          <p:cNvSpPr/>
          <p:nvPr/>
        </p:nvSpPr>
        <p:spPr>
          <a:xfrm>
            <a:off x="4712970" y="3104078"/>
            <a:ext cx="2777490" cy="347186"/>
          </a:xfrm>
          <a:prstGeom prst="rect">
            <a:avLst/>
          </a:prstGeom>
          <a:noFill/>
          <a:ln/>
        </p:spPr>
        <p:txBody>
          <a:bodyPr wrap="non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데이터 출처</a:t>
            </a:r>
            <a:endParaRPr lang="en-US" sz="2187" dirty="0"/>
          </a:p>
        </p:txBody>
      </p:sp>
      <p:sp>
        <p:nvSpPr>
          <p:cNvPr id="8" name="Text 5"/>
          <p:cNvSpPr/>
          <p:nvPr/>
        </p:nvSpPr>
        <p:spPr>
          <a:xfrm>
            <a:off x="4712970" y="3584496"/>
            <a:ext cx="4097774" cy="710803"/>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캐글에서 제공하는 산불 탐지 데이터셋을 사용합니다.</a:t>
            </a:r>
            <a:endParaRPr lang="en-US" sz="1750" dirty="0"/>
          </a:p>
        </p:txBody>
      </p:sp>
      <p:sp>
        <p:nvSpPr>
          <p:cNvPr id="9" name="Shape 6"/>
          <p:cNvSpPr/>
          <p:nvPr/>
        </p:nvSpPr>
        <p:spPr>
          <a:xfrm>
            <a:off x="9255085" y="2881908"/>
            <a:ext cx="4542115" cy="1990963"/>
          </a:xfrm>
          <a:prstGeom prst="roundRect">
            <a:avLst>
              <a:gd name="adj" fmla="val 3348"/>
            </a:avLst>
          </a:prstGeom>
          <a:solidFill>
            <a:srgbClr val="382748"/>
          </a:solidFill>
          <a:ln/>
        </p:spPr>
      </p:sp>
      <p:sp>
        <p:nvSpPr>
          <p:cNvPr id="10" name="Text 7"/>
          <p:cNvSpPr/>
          <p:nvPr/>
        </p:nvSpPr>
        <p:spPr>
          <a:xfrm>
            <a:off x="9477256" y="3104078"/>
            <a:ext cx="2777490" cy="347186"/>
          </a:xfrm>
          <a:prstGeom prst="rect">
            <a:avLst/>
          </a:prstGeom>
          <a:noFill/>
          <a:ln/>
        </p:spPr>
        <p:txBody>
          <a:bodyPr wrap="non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데이터 구성</a:t>
            </a:r>
            <a:endParaRPr lang="en-US" sz="2187" dirty="0"/>
          </a:p>
        </p:txBody>
      </p:sp>
      <p:sp>
        <p:nvSpPr>
          <p:cNvPr id="11" name="Text 8"/>
          <p:cNvSpPr/>
          <p:nvPr/>
        </p:nvSpPr>
        <p:spPr>
          <a:xfrm>
            <a:off x="9477256" y="3584496"/>
            <a:ext cx="4097774" cy="1066205"/>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Train set (30249), valid set (6300), test set (6299)로 구성되어 있으며, 정상(0)과 산불(1) 이미지가 포함되어 있습니다.</a:t>
            </a:r>
            <a:endParaRPr lang="en-US" sz="1750" dirty="0"/>
          </a:p>
        </p:txBody>
      </p:sp>
      <p:sp>
        <p:nvSpPr>
          <p:cNvPr id="12" name="Shape 9"/>
          <p:cNvSpPr/>
          <p:nvPr/>
        </p:nvSpPr>
        <p:spPr>
          <a:xfrm>
            <a:off x="4490799" y="5095042"/>
            <a:ext cx="9306401" cy="1280160"/>
          </a:xfrm>
          <a:prstGeom prst="roundRect">
            <a:avLst>
              <a:gd name="adj" fmla="val 5207"/>
            </a:avLst>
          </a:prstGeom>
          <a:solidFill>
            <a:srgbClr val="382748"/>
          </a:solidFill>
          <a:ln/>
        </p:spPr>
      </p:sp>
      <p:sp>
        <p:nvSpPr>
          <p:cNvPr id="13" name="Text 10"/>
          <p:cNvSpPr/>
          <p:nvPr/>
        </p:nvSpPr>
        <p:spPr>
          <a:xfrm>
            <a:off x="4712970" y="5317212"/>
            <a:ext cx="2777490" cy="347186"/>
          </a:xfrm>
          <a:prstGeom prst="rect">
            <a:avLst/>
          </a:prstGeom>
          <a:noFill/>
          <a:ln/>
        </p:spPr>
        <p:txBody>
          <a:bodyPr wrap="non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데이터 특징</a:t>
            </a:r>
            <a:endParaRPr lang="en-US" sz="2187" dirty="0"/>
          </a:p>
        </p:txBody>
      </p:sp>
      <p:sp>
        <p:nvSpPr>
          <p:cNvPr id="14" name="Text 11"/>
          <p:cNvSpPr/>
          <p:nvPr/>
        </p:nvSpPr>
        <p:spPr>
          <a:xfrm>
            <a:off x="4712970" y="5797629"/>
            <a:ext cx="8862060"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육안으로 구분이 어려운 초기 산불 이미지가 포함되어 있어 딥러닝 모델이 필요합니다.</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2216706"/>
            <a:ext cx="5554980"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이미지 분석</a:t>
            </a:r>
            <a:endParaRPr lang="en-US" sz="4374" dirty="0"/>
          </a:p>
        </p:txBody>
      </p:sp>
      <p:sp>
        <p:nvSpPr>
          <p:cNvPr id="5" name="Text 3"/>
          <p:cNvSpPr/>
          <p:nvPr/>
        </p:nvSpPr>
        <p:spPr>
          <a:xfrm>
            <a:off x="2037993" y="3466505"/>
            <a:ext cx="2777490" cy="347186"/>
          </a:xfrm>
          <a:prstGeom prst="rect">
            <a:avLst/>
          </a:prstGeom>
          <a:noFill/>
          <a:ln/>
        </p:spPr>
        <p:txBody>
          <a:bodyPr wrap="non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산불</a:t>
            </a:r>
            <a:endParaRPr lang="en-US" sz="2187" dirty="0"/>
          </a:p>
        </p:txBody>
      </p:sp>
      <p:sp>
        <p:nvSpPr>
          <p:cNvPr id="6" name="Text 4"/>
          <p:cNvSpPr/>
          <p:nvPr/>
        </p:nvSpPr>
        <p:spPr>
          <a:xfrm>
            <a:off x="2037993" y="4035862"/>
            <a:ext cx="3156347" cy="1066205"/>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산불 이미지는 연기와 화염이 포함되어 있어 육안으로 구분하기 어려운 경우가 많습니다.</a:t>
            </a:r>
            <a:endParaRPr lang="en-US" sz="1750" dirty="0"/>
          </a:p>
        </p:txBody>
      </p:sp>
      <p:sp>
        <p:nvSpPr>
          <p:cNvPr id="7" name="Text 5"/>
          <p:cNvSpPr/>
          <p:nvPr/>
        </p:nvSpPr>
        <p:spPr>
          <a:xfrm>
            <a:off x="5743932" y="3466505"/>
            <a:ext cx="2777490" cy="347186"/>
          </a:xfrm>
          <a:prstGeom prst="rect">
            <a:avLst/>
          </a:prstGeom>
          <a:noFill/>
          <a:ln/>
        </p:spPr>
        <p:txBody>
          <a:bodyPr wrap="non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정상</a:t>
            </a:r>
            <a:endParaRPr lang="en-US" sz="2187" dirty="0"/>
          </a:p>
        </p:txBody>
      </p:sp>
      <p:sp>
        <p:nvSpPr>
          <p:cNvPr id="8" name="Text 6"/>
          <p:cNvSpPr/>
          <p:nvPr/>
        </p:nvSpPr>
        <p:spPr>
          <a:xfrm>
            <a:off x="5743932" y="4035862"/>
            <a:ext cx="3156347" cy="1066205"/>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정상 이미지는 녹색 식생으로 구성되어 있어 육안으로도 구분이 가능합니다.</a:t>
            </a:r>
            <a:endParaRPr lang="en-US" sz="1750" dirty="0"/>
          </a:p>
        </p:txBody>
      </p:sp>
      <p:sp>
        <p:nvSpPr>
          <p:cNvPr id="9" name="Text 7"/>
          <p:cNvSpPr/>
          <p:nvPr/>
        </p:nvSpPr>
        <p:spPr>
          <a:xfrm>
            <a:off x="9449872" y="3466505"/>
            <a:ext cx="2777490" cy="347186"/>
          </a:xfrm>
          <a:prstGeom prst="rect">
            <a:avLst/>
          </a:prstGeom>
          <a:noFill/>
          <a:ln/>
        </p:spPr>
        <p:txBody>
          <a:bodyPr wrap="non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이미지 변형</a:t>
            </a:r>
            <a:endParaRPr lang="en-US" sz="2187" dirty="0"/>
          </a:p>
        </p:txBody>
      </p:sp>
      <p:sp>
        <p:nvSpPr>
          <p:cNvPr id="10" name="Text 8"/>
          <p:cNvSpPr/>
          <p:nvPr/>
        </p:nvSpPr>
        <p:spPr>
          <a:xfrm>
            <a:off x="9449872" y="4035862"/>
            <a:ext cx="3156347" cy="1777008"/>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원본 이미지와 함께 R, G, B 채널, Edge, Contour 등 다각도로 이미지를 변형해봐도 육안으로 구분하기 어려운 것을 확인할 수 있습니다.</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657463"/>
            <a:ext cx="5554980"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단일 모델 학습 결과</a:t>
            </a:r>
            <a:endParaRPr lang="en-US" sz="4374" dirty="0"/>
          </a:p>
        </p:txBody>
      </p:sp>
      <p:sp>
        <p:nvSpPr>
          <p:cNvPr id="5" name="Text 3"/>
          <p:cNvSpPr/>
          <p:nvPr/>
        </p:nvSpPr>
        <p:spPr>
          <a:xfrm>
            <a:off x="2260163" y="1937028"/>
            <a:ext cx="166270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구분</a:t>
            </a:r>
            <a:endParaRPr lang="en-US" sz="1750" dirty="0"/>
          </a:p>
        </p:txBody>
      </p:sp>
      <p:sp>
        <p:nvSpPr>
          <p:cNvPr id="6" name="Text 4"/>
          <p:cNvSpPr/>
          <p:nvPr/>
        </p:nvSpPr>
        <p:spPr>
          <a:xfrm>
            <a:off x="4374833" y="1937028"/>
            <a:ext cx="165889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업데이트 레이어</a:t>
            </a:r>
            <a:endParaRPr lang="en-US" sz="1750" dirty="0"/>
          </a:p>
        </p:txBody>
      </p:sp>
      <p:sp>
        <p:nvSpPr>
          <p:cNvPr id="7" name="Text 5"/>
          <p:cNvSpPr/>
          <p:nvPr/>
        </p:nvSpPr>
        <p:spPr>
          <a:xfrm>
            <a:off x="6485692" y="1937028"/>
            <a:ext cx="165889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학습 파라미터 수</a:t>
            </a:r>
            <a:endParaRPr lang="en-US" sz="1750" dirty="0"/>
          </a:p>
        </p:txBody>
      </p:sp>
      <p:sp>
        <p:nvSpPr>
          <p:cNvPr id="8" name="Text 6"/>
          <p:cNvSpPr/>
          <p:nvPr/>
        </p:nvSpPr>
        <p:spPr>
          <a:xfrm>
            <a:off x="8596551" y="1937028"/>
            <a:ext cx="165889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정확도 (Test Set)</a:t>
            </a:r>
            <a:endParaRPr lang="en-US" sz="1750" dirty="0"/>
          </a:p>
        </p:txBody>
      </p:sp>
      <p:sp>
        <p:nvSpPr>
          <p:cNvPr id="9" name="Text 7"/>
          <p:cNvSpPr/>
          <p:nvPr/>
        </p:nvSpPr>
        <p:spPr>
          <a:xfrm>
            <a:off x="10707410" y="1937028"/>
            <a:ext cx="166270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ReCall</a:t>
            </a:r>
            <a:endParaRPr lang="en-US" sz="1750" dirty="0"/>
          </a:p>
        </p:txBody>
      </p:sp>
      <p:sp>
        <p:nvSpPr>
          <p:cNvPr id="10" name="Shape 8"/>
          <p:cNvSpPr/>
          <p:nvPr/>
        </p:nvSpPr>
        <p:spPr>
          <a:xfrm>
            <a:off x="2037993" y="2433280"/>
            <a:ext cx="10554414" cy="992505"/>
          </a:xfrm>
          <a:prstGeom prst="rect">
            <a:avLst/>
          </a:prstGeom>
          <a:solidFill>
            <a:srgbClr val="382748"/>
          </a:solidFill>
          <a:ln/>
        </p:spPr>
      </p:sp>
      <p:sp>
        <p:nvSpPr>
          <p:cNvPr id="11" name="Text 9"/>
          <p:cNvSpPr/>
          <p:nvPr/>
        </p:nvSpPr>
        <p:spPr>
          <a:xfrm>
            <a:off x="2260163" y="2574131"/>
            <a:ext cx="1662708" cy="710803"/>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Pretrained 학습셋</a:t>
            </a:r>
            <a:endParaRPr lang="en-US" sz="1750" dirty="0"/>
          </a:p>
        </p:txBody>
      </p:sp>
      <p:sp>
        <p:nvSpPr>
          <p:cNvPr id="12" name="Text 10"/>
          <p:cNvSpPr/>
          <p:nvPr/>
        </p:nvSpPr>
        <p:spPr>
          <a:xfrm>
            <a:off x="4374833" y="2574131"/>
            <a:ext cx="165889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ResNET50</a:t>
            </a:r>
            <a:endParaRPr lang="en-US" sz="1750" dirty="0"/>
          </a:p>
        </p:txBody>
      </p:sp>
      <p:sp>
        <p:nvSpPr>
          <p:cNvPr id="13" name="Text 11"/>
          <p:cNvSpPr/>
          <p:nvPr/>
        </p:nvSpPr>
        <p:spPr>
          <a:xfrm>
            <a:off x="6485692" y="2574131"/>
            <a:ext cx="165889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14" name="Text 12"/>
          <p:cNvSpPr/>
          <p:nvPr/>
        </p:nvSpPr>
        <p:spPr>
          <a:xfrm>
            <a:off x="8596551" y="2574131"/>
            <a:ext cx="165889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65.07</a:t>
            </a:r>
            <a:endParaRPr lang="en-US" sz="1750" dirty="0"/>
          </a:p>
        </p:txBody>
      </p:sp>
      <p:sp>
        <p:nvSpPr>
          <p:cNvPr id="15" name="Text 13"/>
          <p:cNvSpPr/>
          <p:nvPr/>
        </p:nvSpPr>
        <p:spPr>
          <a:xfrm>
            <a:off x="10707410" y="2574131"/>
            <a:ext cx="166270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74.25</a:t>
            </a:r>
            <a:endParaRPr lang="en-US" sz="1750" dirty="0"/>
          </a:p>
        </p:txBody>
      </p:sp>
      <p:sp>
        <p:nvSpPr>
          <p:cNvPr id="16" name="Text 14"/>
          <p:cNvSpPr/>
          <p:nvPr/>
        </p:nvSpPr>
        <p:spPr>
          <a:xfrm>
            <a:off x="2260163" y="3566636"/>
            <a:ext cx="166270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FC Layer</a:t>
            </a:r>
            <a:endParaRPr lang="en-US" sz="1750" dirty="0"/>
          </a:p>
        </p:txBody>
      </p:sp>
      <p:sp>
        <p:nvSpPr>
          <p:cNvPr id="17" name="Text 15"/>
          <p:cNvSpPr/>
          <p:nvPr/>
        </p:nvSpPr>
        <p:spPr>
          <a:xfrm>
            <a:off x="4374833" y="3566636"/>
            <a:ext cx="165889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18" name="Text 16"/>
          <p:cNvSpPr/>
          <p:nvPr/>
        </p:nvSpPr>
        <p:spPr>
          <a:xfrm>
            <a:off x="6485692" y="3566636"/>
            <a:ext cx="165889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4,098.00</a:t>
            </a:r>
            <a:endParaRPr lang="en-US" sz="1750" dirty="0"/>
          </a:p>
        </p:txBody>
      </p:sp>
      <p:sp>
        <p:nvSpPr>
          <p:cNvPr id="19" name="Text 17"/>
          <p:cNvSpPr/>
          <p:nvPr/>
        </p:nvSpPr>
        <p:spPr>
          <a:xfrm>
            <a:off x="8596551" y="3566636"/>
            <a:ext cx="165889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97.06</a:t>
            </a:r>
            <a:endParaRPr lang="en-US" sz="1750" dirty="0"/>
          </a:p>
        </p:txBody>
      </p:sp>
      <p:sp>
        <p:nvSpPr>
          <p:cNvPr id="20" name="Text 18"/>
          <p:cNvSpPr/>
          <p:nvPr/>
        </p:nvSpPr>
        <p:spPr>
          <a:xfrm>
            <a:off x="10707410" y="3566636"/>
            <a:ext cx="166270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99.51</a:t>
            </a:r>
            <a:endParaRPr lang="en-US" sz="1750" dirty="0"/>
          </a:p>
        </p:txBody>
      </p:sp>
      <p:sp>
        <p:nvSpPr>
          <p:cNvPr id="21" name="Shape 19"/>
          <p:cNvSpPr/>
          <p:nvPr/>
        </p:nvSpPr>
        <p:spPr>
          <a:xfrm>
            <a:off x="2037993" y="4062889"/>
            <a:ext cx="10554414" cy="637103"/>
          </a:xfrm>
          <a:prstGeom prst="rect">
            <a:avLst/>
          </a:prstGeom>
          <a:solidFill>
            <a:srgbClr val="382748"/>
          </a:solidFill>
          <a:ln/>
        </p:spPr>
      </p:sp>
      <p:sp>
        <p:nvSpPr>
          <p:cNvPr id="22" name="Text 20"/>
          <p:cNvSpPr/>
          <p:nvPr/>
        </p:nvSpPr>
        <p:spPr>
          <a:xfrm>
            <a:off x="2260163" y="4203740"/>
            <a:ext cx="166270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Layer4, FC Layer</a:t>
            </a:r>
            <a:endParaRPr lang="en-US" sz="1750" dirty="0"/>
          </a:p>
        </p:txBody>
      </p:sp>
      <p:sp>
        <p:nvSpPr>
          <p:cNvPr id="23" name="Text 21"/>
          <p:cNvSpPr/>
          <p:nvPr/>
        </p:nvSpPr>
        <p:spPr>
          <a:xfrm>
            <a:off x="4374833" y="4203740"/>
            <a:ext cx="165889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4,466,690.00</a:t>
            </a:r>
            <a:endParaRPr lang="en-US" sz="1750" dirty="0"/>
          </a:p>
        </p:txBody>
      </p:sp>
      <p:sp>
        <p:nvSpPr>
          <p:cNvPr id="24" name="Text 22"/>
          <p:cNvSpPr/>
          <p:nvPr/>
        </p:nvSpPr>
        <p:spPr>
          <a:xfrm>
            <a:off x="6485692" y="4203740"/>
            <a:ext cx="165889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99.14</a:t>
            </a:r>
            <a:endParaRPr lang="en-US" sz="1750" dirty="0"/>
          </a:p>
        </p:txBody>
      </p:sp>
      <p:sp>
        <p:nvSpPr>
          <p:cNvPr id="25" name="Text 23"/>
          <p:cNvSpPr/>
          <p:nvPr/>
        </p:nvSpPr>
        <p:spPr>
          <a:xfrm>
            <a:off x="8596551" y="4203740"/>
            <a:ext cx="165889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99.51</a:t>
            </a:r>
            <a:endParaRPr lang="en-US" sz="1750" dirty="0"/>
          </a:p>
        </p:txBody>
      </p:sp>
      <p:sp>
        <p:nvSpPr>
          <p:cNvPr id="26" name="Text 24"/>
          <p:cNvSpPr/>
          <p:nvPr/>
        </p:nvSpPr>
        <p:spPr>
          <a:xfrm>
            <a:off x="10707410" y="4203740"/>
            <a:ext cx="1662708" cy="355402"/>
          </a:xfrm>
          <a:prstGeom prst="rect">
            <a:avLst/>
          </a:prstGeom>
          <a:noFill/>
          <a:ln/>
        </p:spPr>
        <p:txBody>
          <a:bodyPr wrap="none" rtlCol="0" anchor="t"/>
          <a:lstStyle/>
          <a:p>
            <a:pPr indent="0" marL="0">
              <a:lnSpc>
                <a:spcPts val="2799"/>
              </a:lnSpc>
              <a:buNone/>
            </a:pPr>
            <a:endParaRPr lang="en-US" sz="1750" dirty="0"/>
          </a:p>
        </p:txBody>
      </p:sp>
      <p:sp>
        <p:nvSpPr>
          <p:cNvPr id="27" name="Text 25"/>
          <p:cNvSpPr/>
          <p:nvPr/>
        </p:nvSpPr>
        <p:spPr>
          <a:xfrm>
            <a:off x="2260163" y="4840843"/>
            <a:ext cx="166270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Full</a:t>
            </a:r>
            <a:endParaRPr lang="en-US" sz="1750" dirty="0"/>
          </a:p>
        </p:txBody>
      </p:sp>
      <p:sp>
        <p:nvSpPr>
          <p:cNvPr id="28" name="Text 26"/>
          <p:cNvSpPr/>
          <p:nvPr/>
        </p:nvSpPr>
        <p:spPr>
          <a:xfrm>
            <a:off x="4374833" y="4840843"/>
            <a:ext cx="165889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23,512,130.00</a:t>
            </a:r>
            <a:endParaRPr lang="en-US" sz="1750" dirty="0"/>
          </a:p>
        </p:txBody>
      </p:sp>
      <p:sp>
        <p:nvSpPr>
          <p:cNvPr id="29" name="Text 27"/>
          <p:cNvSpPr/>
          <p:nvPr/>
        </p:nvSpPr>
        <p:spPr>
          <a:xfrm>
            <a:off x="6485692" y="4840843"/>
            <a:ext cx="165889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97.67</a:t>
            </a:r>
            <a:endParaRPr lang="en-US" sz="1750" dirty="0"/>
          </a:p>
        </p:txBody>
      </p:sp>
      <p:sp>
        <p:nvSpPr>
          <p:cNvPr id="30" name="Text 28"/>
          <p:cNvSpPr/>
          <p:nvPr/>
        </p:nvSpPr>
        <p:spPr>
          <a:xfrm>
            <a:off x="8596551" y="4840843"/>
            <a:ext cx="165889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98.88</a:t>
            </a:r>
            <a:endParaRPr lang="en-US" sz="1750" dirty="0"/>
          </a:p>
        </p:txBody>
      </p:sp>
      <p:sp>
        <p:nvSpPr>
          <p:cNvPr id="31" name="Text 29"/>
          <p:cNvSpPr/>
          <p:nvPr/>
        </p:nvSpPr>
        <p:spPr>
          <a:xfrm>
            <a:off x="10707410" y="4840843"/>
            <a:ext cx="1662708" cy="355402"/>
          </a:xfrm>
          <a:prstGeom prst="rect">
            <a:avLst/>
          </a:prstGeom>
          <a:noFill/>
          <a:ln/>
        </p:spPr>
        <p:txBody>
          <a:bodyPr wrap="none" rtlCol="0" anchor="t"/>
          <a:lstStyle/>
          <a:p>
            <a:pPr indent="0" marL="0">
              <a:lnSpc>
                <a:spcPts val="2799"/>
              </a:lnSpc>
              <a:buNone/>
            </a:pPr>
            <a:endParaRPr lang="en-US" sz="1750" dirty="0"/>
          </a:p>
        </p:txBody>
      </p:sp>
      <p:sp>
        <p:nvSpPr>
          <p:cNvPr id="32" name="Shape 30"/>
          <p:cNvSpPr/>
          <p:nvPr/>
        </p:nvSpPr>
        <p:spPr>
          <a:xfrm>
            <a:off x="2037993" y="5337096"/>
            <a:ext cx="10554414" cy="637103"/>
          </a:xfrm>
          <a:prstGeom prst="rect">
            <a:avLst/>
          </a:prstGeom>
          <a:solidFill>
            <a:srgbClr val="382748"/>
          </a:solidFill>
          <a:ln/>
        </p:spPr>
      </p:sp>
      <p:sp>
        <p:nvSpPr>
          <p:cNvPr id="33" name="Text 31"/>
          <p:cNvSpPr/>
          <p:nvPr/>
        </p:nvSpPr>
        <p:spPr>
          <a:xfrm>
            <a:off x="2260163" y="5477947"/>
            <a:ext cx="166270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GoogleNET</a:t>
            </a:r>
            <a:endParaRPr lang="en-US" sz="1750" dirty="0"/>
          </a:p>
        </p:txBody>
      </p:sp>
      <p:sp>
        <p:nvSpPr>
          <p:cNvPr id="34" name="Text 32"/>
          <p:cNvSpPr/>
          <p:nvPr/>
        </p:nvSpPr>
        <p:spPr>
          <a:xfrm>
            <a:off x="4374833" y="5477947"/>
            <a:ext cx="165889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35" name="Text 33"/>
          <p:cNvSpPr/>
          <p:nvPr/>
        </p:nvSpPr>
        <p:spPr>
          <a:xfrm>
            <a:off x="6485692" y="5477947"/>
            <a:ext cx="165889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a:t>
            </a:r>
            <a:endParaRPr lang="en-US" sz="1750" dirty="0"/>
          </a:p>
        </p:txBody>
      </p:sp>
      <p:sp>
        <p:nvSpPr>
          <p:cNvPr id="36" name="Text 34"/>
          <p:cNvSpPr/>
          <p:nvPr/>
        </p:nvSpPr>
        <p:spPr>
          <a:xfrm>
            <a:off x="8596551" y="5477947"/>
            <a:ext cx="165889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77.11</a:t>
            </a:r>
            <a:endParaRPr lang="en-US" sz="1750" dirty="0"/>
          </a:p>
        </p:txBody>
      </p:sp>
      <p:sp>
        <p:nvSpPr>
          <p:cNvPr id="37" name="Text 35"/>
          <p:cNvSpPr/>
          <p:nvPr/>
        </p:nvSpPr>
        <p:spPr>
          <a:xfrm>
            <a:off x="10707410" y="5477947"/>
            <a:ext cx="166270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83.85</a:t>
            </a:r>
            <a:endParaRPr lang="en-US" sz="1750" dirty="0"/>
          </a:p>
        </p:txBody>
      </p:sp>
      <p:sp>
        <p:nvSpPr>
          <p:cNvPr id="38" name="Text 36"/>
          <p:cNvSpPr/>
          <p:nvPr/>
        </p:nvSpPr>
        <p:spPr>
          <a:xfrm>
            <a:off x="2260163" y="6115050"/>
            <a:ext cx="1662708" cy="710803"/>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Inception5b, FC Layer</a:t>
            </a:r>
            <a:endParaRPr lang="en-US" sz="1750" dirty="0"/>
          </a:p>
        </p:txBody>
      </p:sp>
      <p:sp>
        <p:nvSpPr>
          <p:cNvPr id="39" name="Text 37"/>
          <p:cNvSpPr/>
          <p:nvPr/>
        </p:nvSpPr>
        <p:spPr>
          <a:xfrm>
            <a:off x="4374833" y="6115050"/>
            <a:ext cx="165889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1,349,090.00</a:t>
            </a:r>
            <a:endParaRPr lang="en-US" sz="1750" dirty="0"/>
          </a:p>
        </p:txBody>
      </p:sp>
      <p:sp>
        <p:nvSpPr>
          <p:cNvPr id="40" name="Text 38"/>
          <p:cNvSpPr/>
          <p:nvPr/>
        </p:nvSpPr>
        <p:spPr>
          <a:xfrm>
            <a:off x="6485692" y="6115050"/>
            <a:ext cx="165889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98.54</a:t>
            </a:r>
            <a:endParaRPr lang="en-US" sz="1750" dirty="0"/>
          </a:p>
        </p:txBody>
      </p:sp>
      <p:sp>
        <p:nvSpPr>
          <p:cNvPr id="41" name="Text 39"/>
          <p:cNvSpPr/>
          <p:nvPr/>
        </p:nvSpPr>
        <p:spPr>
          <a:xfrm>
            <a:off x="8596551" y="6115050"/>
            <a:ext cx="1658898"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98.59</a:t>
            </a:r>
            <a:endParaRPr lang="en-US" sz="1750" dirty="0"/>
          </a:p>
        </p:txBody>
      </p:sp>
      <p:sp>
        <p:nvSpPr>
          <p:cNvPr id="42" name="Text 40"/>
          <p:cNvSpPr/>
          <p:nvPr/>
        </p:nvSpPr>
        <p:spPr>
          <a:xfrm>
            <a:off x="10707410" y="6115050"/>
            <a:ext cx="1662708" cy="355402"/>
          </a:xfrm>
          <a:prstGeom prst="rect">
            <a:avLst/>
          </a:prstGeom>
          <a:noFill/>
          <a:ln/>
        </p:spPr>
        <p:txBody>
          <a:bodyPr wrap="none" rtlCol="0" anchor="t"/>
          <a:lstStyle/>
          <a:p>
            <a:pPr indent="0" marL="0">
              <a:lnSpc>
                <a:spcPts val="2799"/>
              </a:lnSpc>
              <a:buNone/>
            </a:pPr>
            <a:endParaRPr lang="en-US" sz="1750" dirty="0"/>
          </a:p>
        </p:txBody>
      </p:sp>
      <p:sp>
        <p:nvSpPr>
          <p:cNvPr id="43" name="Text 41"/>
          <p:cNvSpPr/>
          <p:nvPr/>
        </p:nvSpPr>
        <p:spPr>
          <a:xfrm>
            <a:off x="2037993" y="7216616"/>
            <a:ext cx="10554414"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배치사이즈 : 20, epoch : 10</a:t>
            </a:r>
            <a:endParaRPr lang="en-US" sz="1750" dirty="0"/>
          </a:p>
        </p:txBody>
      </p:sp>
      <p:pic>
        <p:nvPicPr>
          <p:cNvPr id="44"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798314"/>
            <a:ext cx="5943124"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모델 앙상블 테스트 결과</a:t>
            </a:r>
            <a:endParaRPr lang="en-US" sz="4374" dirty="0"/>
          </a:p>
        </p:txBody>
      </p:sp>
      <p:sp>
        <p:nvSpPr>
          <p:cNvPr id="5" name="Text 3"/>
          <p:cNvSpPr/>
          <p:nvPr/>
        </p:nvSpPr>
        <p:spPr>
          <a:xfrm>
            <a:off x="2260759" y="2077879"/>
            <a:ext cx="3069193"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구분</a:t>
            </a:r>
            <a:endParaRPr lang="en-US" sz="1750" dirty="0"/>
          </a:p>
        </p:txBody>
      </p:sp>
      <p:sp>
        <p:nvSpPr>
          <p:cNvPr id="6" name="Text 4"/>
          <p:cNvSpPr/>
          <p:nvPr/>
        </p:nvSpPr>
        <p:spPr>
          <a:xfrm>
            <a:off x="5781913" y="2077879"/>
            <a:ext cx="3065383"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정확도</a:t>
            </a:r>
            <a:endParaRPr lang="en-US" sz="1750" dirty="0"/>
          </a:p>
        </p:txBody>
      </p:sp>
      <p:sp>
        <p:nvSpPr>
          <p:cNvPr id="7" name="Text 5"/>
          <p:cNvSpPr/>
          <p:nvPr/>
        </p:nvSpPr>
        <p:spPr>
          <a:xfrm>
            <a:off x="9299258" y="2077879"/>
            <a:ext cx="3069193"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ReCall</a:t>
            </a:r>
            <a:endParaRPr lang="en-US" sz="1750" dirty="0"/>
          </a:p>
        </p:txBody>
      </p:sp>
      <p:sp>
        <p:nvSpPr>
          <p:cNvPr id="8" name="Shape 6"/>
          <p:cNvSpPr/>
          <p:nvPr/>
        </p:nvSpPr>
        <p:spPr>
          <a:xfrm>
            <a:off x="2037993" y="2574131"/>
            <a:ext cx="10553343" cy="637103"/>
          </a:xfrm>
          <a:prstGeom prst="rect">
            <a:avLst/>
          </a:prstGeom>
          <a:solidFill>
            <a:srgbClr val="382748"/>
          </a:solidFill>
          <a:ln/>
        </p:spPr>
      </p:sp>
      <p:sp>
        <p:nvSpPr>
          <p:cNvPr id="9" name="Text 7"/>
          <p:cNvSpPr/>
          <p:nvPr/>
        </p:nvSpPr>
        <p:spPr>
          <a:xfrm>
            <a:off x="2260759" y="2714982"/>
            <a:ext cx="3069193"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Custom, ResNET(Layer4 FT)</a:t>
            </a:r>
            <a:endParaRPr lang="en-US" sz="1750" dirty="0"/>
          </a:p>
        </p:txBody>
      </p:sp>
      <p:sp>
        <p:nvSpPr>
          <p:cNvPr id="10" name="Text 8"/>
          <p:cNvSpPr/>
          <p:nvPr/>
        </p:nvSpPr>
        <p:spPr>
          <a:xfrm>
            <a:off x="5781913" y="2714982"/>
            <a:ext cx="3065383"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99.21</a:t>
            </a:r>
            <a:endParaRPr lang="en-US" sz="1750" dirty="0"/>
          </a:p>
        </p:txBody>
      </p:sp>
      <p:sp>
        <p:nvSpPr>
          <p:cNvPr id="11" name="Text 9"/>
          <p:cNvSpPr/>
          <p:nvPr/>
        </p:nvSpPr>
        <p:spPr>
          <a:xfrm>
            <a:off x="9299258" y="2714982"/>
            <a:ext cx="3069193"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99.51</a:t>
            </a:r>
            <a:endParaRPr lang="en-US" sz="1750" dirty="0"/>
          </a:p>
        </p:txBody>
      </p:sp>
      <p:sp>
        <p:nvSpPr>
          <p:cNvPr id="12" name="Text 10"/>
          <p:cNvSpPr/>
          <p:nvPr/>
        </p:nvSpPr>
        <p:spPr>
          <a:xfrm>
            <a:off x="2260759" y="3352086"/>
            <a:ext cx="3069193" cy="710803"/>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Custom, ResNET(Layer4 FT), ResNet(Full FT)</a:t>
            </a:r>
            <a:endParaRPr lang="en-US" sz="1750" dirty="0"/>
          </a:p>
        </p:txBody>
      </p:sp>
      <p:sp>
        <p:nvSpPr>
          <p:cNvPr id="13" name="Text 11"/>
          <p:cNvSpPr/>
          <p:nvPr/>
        </p:nvSpPr>
        <p:spPr>
          <a:xfrm>
            <a:off x="5781913" y="3352086"/>
            <a:ext cx="3065383"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99.24</a:t>
            </a:r>
            <a:endParaRPr lang="en-US" sz="1750" dirty="0"/>
          </a:p>
        </p:txBody>
      </p:sp>
      <p:sp>
        <p:nvSpPr>
          <p:cNvPr id="14" name="Text 12"/>
          <p:cNvSpPr/>
          <p:nvPr/>
        </p:nvSpPr>
        <p:spPr>
          <a:xfrm>
            <a:off x="9299258" y="3352086"/>
            <a:ext cx="3069193"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99.60</a:t>
            </a:r>
            <a:endParaRPr lang="en-US" sz="1750" dirty="0"/>
          </a:p>
        </p:txBody>
      </p:sp>
      <p:sp>
        <p:nvSpPr>
          <p:cNvPr id="15" name="Shape 13"/>
          <p:cNvSpPr/>
          <p:nvPr/>
        </p:nvSpPr>
        <p:spPr>
          <a:xfrm>
            <a:off x="2037993" y="4203740"/>
            <a:ext cx="10553343" cy="637103"/>
          </a:xfrm>
          <a:prstGeom prst="rect">
            <a:avLst/>
          </a:prstGeom>
          <a:solidFill>
            <a:srgbClr val="382748"/>
          </a:solidFill>
          <a:ln/>
        </p:spPr>
      </p:sp>
      <p:sp>
        <p:nvSpPr>
          <p:cNvPr id="16" name="Text 14"/>
          <p:cNvSpPr/>
          <p:nvPr/>
        </p:nvSpPr>
        <p:spPr>
          <a:xfrm>
            <a:off x="2260759" y="4344591"/>
            <a:ext cx="3069193"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Custom, ResNET(Full FT)</a:t>
            </a:r>
            <a:endParaRPr lang="en-US" sz="1750" dirty="0"/>
          </a:p>
        </p:txBody>
      </p:sp>
      <p:sp>
        <p:nvSpPr>
          <p:cNvPr id="17" name="Text 15"/>
          <p:cNvSpPr/>
          <p:nvPr/>
        </p:nvSpPr>
        <p:spPr>
          <a:xfrm>
            <a:off x="5781913" y="4344591"/>
            <a:ext cx="3065383"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98.08</a:t>
            </a:r>
            <a:endParaRPr lang="en-US" sz="1750" dirty="0"/>
          </a:p>
        </p:txBody>
      </p:sp>
      <p:sp>
        <p:nvSpPr>
          <p:cNvPr id="18" name="Text 16"/>
          <p:cNvSpPr/>
          <p:nvPr/>
        </p:nvSpPr>
        <p:spPr>
          <a:xfrm>
            <a:off x="9299258" y="4344591"/>
            <a:ext cx="3069193"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98.59</a:t>
            </a:r>
            <a:endParaRPr lang="en-US" sz="1750" dirty="0"/>
          </a:p>
        </p:txBody>
      </p:sp>
      <p:sp>
        <p:nvSpPr>
          <p:cNvPr id="19" name="Text 17"/>
          <p:cNvSpPr/>
          <p:nvPr/>
        </p:nvSpPr>
        <p:spPr>
          <a:xfrm>
            <a:off x="2260759" y="4981694"/>
            <a:ext cx="3069193" cy="710803"/>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ResNET(Layer4 FT), ResNET(Full FT)</a:t>
            </a:r>
            <a:endParaRPr lang="en-US" sz="1750" dirty="0"/>
          </a:p>
        </p:txBody>
      </p:sp>
      <p:sp>
        <p:nvSpPr>
          <p:cNvPr id="20" name="Text 18"/>
          <p:cNvSpPr/>
          <p:nvPr/>
        </p:nvSpPr>
        <p:spPr>
          <a:xfrm>
            <a:off x="5781913" y="4981694"/>
            <a:ext cx="3065383"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99.29</a:t>
            </a:r>
            <a:endParaRPr lang="en-US" sz="1750" dirty="0"/>
          </a:p>
        </p:txBody>
      </p:sp>
      <p:sp>
        <p:nvSpPr>
          <p:cNvPr id="21" name="Text 19"/>
          <p:cNvSpPr/>
          <p:nvPr/>
        </p:nvSpPr>
        <p:spPr>
          <a:xfrm>
            <a:off x="9299258" y="4981694"/>
            <a:ext cx="3069193"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99.63</a:t>
            </a:r>
            <a:endParaRPr lang="en-US" sz="1750" dirty="0"/>
          </a:p>
        </p:txBody>
      </p:sp>
      <p:sp>
        <p:nvSpPr>
          <p:cNvPr id="22" name="Shape 20"/>
          <p:cNvSpPr/>
          <p:nvPr/>
        </p:nvSpPr>
        <p:spPr>
          <a:xfrm>
            <a:off x="2037993" y="5833348"/>
            <a:ext cx="10553343" cy="992505"/>
          </a:xfrm>
          <a:prstGeom prst="rect">
            <a:avLst/>
          </a:prstGeom>
          <a:solidFill>
            <a:srgbClr val="382748"/>
          </a:solidFill>
          <a:ln/>
        </p:spPr>
      </p:sp>
      <p:sp>
        <p:nvSpPr>
          <p:cNvPr id="23" name="Text 21"/>
          <p:cNvSpPr/>
          <p:nvPr/>
        </p:nvSpPr>
        <p:spPr>
          <a:xfrm>
            <a:off x="2260759" y="5974199"/>
            <a:ext cx="3069193" cy="710803"/>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ResNET(Layer4 FT), GoogleNET(Inception5b FT)</a:t>
            </a:r>
            <a:endParaRPr lang="en-US" sz="1750" dirty="0"/>
          </a:p>
        </p:txBody>
      </p:sp>
      <p:sp>
        <p:nvSpPr>
          <p:cNvPr id="24" name="Text 22"/>
          <p:cNvSpPr/>
          <p:nvPr/>
        </p:nvSpPr>
        <p:spPr>
          <a:xfrm>
            <a:off x="5781913" y="5974199"/>
            <a:ext cx="3065383"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99.35</a:t>
            </a:r>
            <a:endParaRPr lang="en-US" sz="1750" dirty="0"/>
          </a:p>
        </p:txBody>
      </p:sp>
      <p:sp>
        <p:nvSpPr>
          <p:cNvPr id="25" name="Text 23"/>
          <p:cNvSpPr/>
          <p:nvPr/>
        </p:nvSpPr>
        <p:spPr>
          <a:xfrm>
            <a:off x="9299258" y="5974199"/>
            <a:ext cx="3069193"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99.57</a:t>
            </a:r>
            <a:endParaRPr lang="en-US" sz="1750" dirty="0"/>
          </a:p>
        </p:txBody>
      </p:sp>
      <p:sp>
        <p:nvSpPr>
          <p:cNvPr id="26" name="Text 24"/>
          <p:cNvSpPr/>
          <p:nvPr/>
        </p:nvSpPr>
        <p:spPr>
          <a:xfrm>
            <a:off x="2037993" y="7075765"/>
            <a:ext cx="10554414"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정확도와 리콜지수가 소폭 상승했습니다.</a:t>
            </a:r>
            <a:endParaRPr lang="en-US" sz="1750" dirty="0"/>
          </a:p>
        </p:txBody>
      </p:sp>
      <p:pic>
        <p:nvPicPr>
          <p:cNvPr id="2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2372201"/>
            <a:ext cx="5554980"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히든 데이터셋 테스트</a:t>
            </a:r>
            <a:endParaRPr lang="en-US" sz="4374" dirty="0"/>
          </a:p>
        </p:txBody>
      </p:sp>
      <p:sp>
        <p:nvSpPr>
          <p:cNvPr id="5" name="Shape 3"/>
          <p:cNvSpPr/>
          <p:nvPr/>
        </p:nvSpPr>
        <p:spPr>
          <a:xfrm>
            <a:off x="2037993" y="3510915"/>
            <a:ext cx="3370064" cy="2346365"/>
          </a:xfrm>
          <a:prstGeom prst="roundRect">
            <a:avLst>
              <a:gd name="adj" fmla="val 2841"/>
            </a:avLst>
          </a:prstGeom>
          <a:solidFill>
            <a:srgbClr val="382748"/>
          </a:solidFill>
          <a:ln/>
        </p:spPr>
      </p:sp>
      <p:sp>
        <p:nvSpPr>
          <p:cNvPr id="6" name="Text 4"/>
          <p:cNvSpPr/>
          <p:nvPr/>
        </p:nvSpPr>
        <p:spPr>
          <a:xfrm>
            <a:off x="2260163" y="3733086"/>
            <a:ext cx="2777490" cy="347186"/>
          </a:xfrm>
          <a:prstGeom prst="rect">
            <a:avLst/>
          </a:prstGeom>
          <a:noFill/>
          <a:ln/>
        </p:spPr>
        <p:txBody>
          <a:bodyPr wrap="non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데이터셋 구성</a:t>
            </a:r>
            <a:endParaRPr lang="en-US" sz="2187" dirty="0"/>
          </a:p>
        </p:txBody>
      </p:sp>
      <p:sp>
        <p:nvSpPr>
          <p:cNvPr id="7" name="Text 5"/>
          <p:cNvSpPr/>
          <p:nvPr/>
        </p:nvSpPr>
        <p:spPr>
          <a:xfrm>
            <a:off x="2260163" y="4213503"/>
            <a:ext cx="2925723" cy="1066205"/>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정상 50장, 산불 46장으로 구성된 히든 데이터셋을 활용하여 테스트했습니다.</a:t>
            </a:r>
            <a:endParaRPr lang="en-US" sz="1750" dirty="0"/>
          </a:p>
        </p:txBody>
      </p:sp>
      <p:sp>
        <p:nvSpPr>
          <p:cNvPr id="8" name="Shape 6"/>
          <p:cNvSpPr/>
          <p:nvPr/>
        </p:nvSpPr>
        <p:spPr>
          <a:xfrm>
            <a:off x="5630228" y="3510915"/>
            <a:ext cx="3370064" cy="2346365"/>
          </a:xfrm>
          <a:prstGeom prst="roundRect">
            <a:avLst>
              <a:gd name="adj" fmla="val 2841"/>
            </a:avLst>
          </a:prstGeom>
          <a:solidFill>
            <a:srgbClr val="382748"/>
          </a:solidFill>
          <a:ln/>
        </p:spPr>
      </p:sp>
      <p:sp>
        <p:nvSpPr>
          <p:cNvPr id="9" name="Text 7"/>
          <p:cNvSpPr/>
          <p:nvPr/>
        </p:nvSpPr>
        <p:spPr>
          <a:xfrm>
            <a:off x="5852398" y="3733086"/>
            <a:ext cx="2777490" cy="347186"/>
          </a:xfrm>
          <a:prstGeom prst="rect">
            <a:avLst/>
          </a:prstGeom>
          <a:noFill/>
          <a:ln/>
        </p:spPr>
        <p:txBody>
          <a:bodyPr wrap="non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테스트 결과</a:t>
            </a:r>
            <a:endParaRPr lang="en-US" sz="2187" dirty="0"/>
          </a:p>
        </p:txBody>
      </p:sp>
      <p:sp>
        <p:nvSpPr>
          <p:cNvPr id="10" name="Text 8"/>
          <p:cNvSpPr/>
          <p:nvPr/>
        </p:nvSpPr>
        <p:spPr>
          <a:xfrm>
            <a:off x="5852398" y="4213503"/>
            <a:ext cx="2925723" cy="1421606"/>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앙상블 모델의 정확도는 62~69%로 나타났으며, 개별 모델은 58~68.75%의 정확도를 보였습니다.</a:t>
            </a:r>
            <a:endParaRPr lang="en-US" sz="1750" dirty="0"/>
          </a:p>
        </p:txBody>
      </p:sp>
      <p:sp>
        <p:nvSpPr>
          <p:cNvPr id="11" name="Shape 9"/>
          <p:cNvSpPr/>
          <p:nvPr/>
        </p:nvSpPr>
        <p:spPr>
          <a:xfrm>
            <a:off x="9222462" y="3510915"/>
            <a:ext cx="3370064" cy="2346365"/>
          </a:xfrm>
          <a:prstGeom prst="roundRect">
            <a:avLst>
              <a:gd name="adj" fmla="val 2841"/>
            </a:avLst>
          </a:prstGeom>
          <a:solidFill>
            <a:srgbClr val="382748"/>
          </a:solidFill>
          <a:ln/>
        </p:spPr>
      </p:sp>
      <p:sp>
        <p:nvSpPr>
          <p:cNvPr id="12" name="Text 10"/>
          <p:cNvSpPr/>
          <p:nvPr/>
        </p:nvSpPr>
        <p:spPr>
          <a:xfrm>
            <a:off x="9444633" y="3733086"/>
            <a:ext cx="2777490" cy="347186"/>
          </a:xfrm>
          <a:prstGeom prst="rect">
            <a:avLst/>
          </a:prstGeom>
          <a:noFill/>
          <a:ln/>
        </p:spPr>
        <p:txBody>
          <a:bodyPr wrap="none" rtlCol="0" anchor="t"/>
          <a:lstStyle/>
          <a:p>
            <a:pPr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향후 계획</a:t>
            </a:r>
            <a:endParaRPr lang="en-US" sz="2187" dirty="0"/>
          </a:p>
        </p:txBody>
      </p:sp>
      <p:sp>
        <p:nvSpPr>
          <p:cNvPr id="13" name="Text 11"/>
          <p:cNvSpPr/>
          <p:nvPr/>
        </p:nvSpPr>
        <p:spPr>
          <a:xfrm>
            <a:off x="9444633" y="4213503"/>
            <a:ext cx="2925723" cy="1066205"/>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추가 학습 데이터 확보와 이미지 증강 기법 적용을 통해 정확도 향상을 시도할 예정입니다.</a:t>
            </a:r>
            <a:endParaRPr lang="en-US" sz="1750" dirty="0"/>
          </a:p>
        </p:txBody>
      </p:sp>
      <p:pic>
        <p:nvPicPr>
          <p:cNvPr id="14"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2205633"/>
            <a:ext cx="6998375"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이미지 증강 (Augmentation)</a:t>
            </a:r>
            <a:endParaRPr lang="en-US" sz="4374" dirty="0"/>
          </a:p>
        </p:txBody>
      </p:sp>
      <p:pic>
        <p:nvPicPr>
          <p:cNvPr id="5" name="Image 0" descr="preencoded.png">    </p:cNvPr>
          <p:cNvPicPr>
            <a:picLocks noChangeAspect="1"/>
          </p:cNvPicPr>
          <p:nvPr/>
        </p:nvPicPr>
        <p:blipFill>
          <a:blip r:embed="rId1"/>
          <a:stretch>
            <a:fillRect/>
          </a:stretch>
        </p:blipFill>
        <p:spPr>
          <a:xfrm>
            <a:off x="2037993" y="3344347"/>
            <a:ext cx="555427" cy="555427"/>
          </a:xfrm>
          <a:prstGeom prst="rect">
            <a:avLst/>
          </a:prstGeom>
        </p:spPr>
      </p:pic>
      <p:sp>
        <p:nvSpPr>
          <p:cNvPr id="6" name="Text 3"/>
          <p:cNvSpPr/>
          <p:nvPr/>
        </p:nvSpPr>
        <p:spPr>
          <a:xfrm>
            <a:off x="2037993" y="4121944"/>
            <a:ext cx="2388632" cy="347186"/>
          </a:xfrm>
          <a:prstGeom prst="rect">
            <a:avLst/>
          </a:prstGeom>
          <a:noFill/>
          <a:ln/>
        </p:spPr>
        <p:txBody>
          <a:bodyPr wrap="none" rtlCol="0" anchor="t"/>
          <a:lstStyle/>
          <a:p>
            <a:pPr algn="l"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좌우 반전</a:t>
            </a:r>
            <a:endParaRPr lang="en-US" sz="2187" dirty="0"/>
          </a:p>
        </p:txBody>
      </p:sp>
      <p:sp>
        <p:nvSpPr>
          <p:cNvPr id="7" name="Text 4"/>
          <p:cNvSpPr/>
          <p:nvPr/>
        </p:nvSpPr>
        <p:spPr>
          <a:xfrm>
            <a:off x="2037993" y="4602361"/>
            <a:ext cx="2388632" cy="1066205"/>
          </a:xfrm>
          <a:prstGeom prst="rect">
            <a:avLst/>
          </a:prstGeom>
          <a:noFill/>
          <a:ln/>
        </p:spPr>
        <p:txBody>
          <a:bodyPr wrap="square" rtlCol="0" anchor="t"/>
          <a:lstStyle/>
          <a:p>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위성사진은 남북 방향이 정해져 있어 상하 반전은 적용하지 않습니다.</a:t>
            </a:r>
            <a:endParaRPr lang="en-US" sz="1750" dirty="0"/>
          </a:p>
        </p:txBody>
      </p:sp>
      <p:pic>
        <p:nvPicPr>
          <p:cNvPr id="8" name="Image 1" descr="preencoded.png">    </p:cNvPr>
          <p:cNvPicPr>
            <a:picLocks noChangeAspect="1"/>
          </p:cNvPicPr>
          <p:nvPr/>
        </p:nvPicPr>
        <p:blipFill>
          <a:blip r:embed="rId2"/>
          <a:stretch>
            <a:fillRect/>
          </a:stretch>
        </p:blipFill>
        <p:spPr>
          <a:xfrm>
            <a:off x="4759881" y="3344347"/>
            <a:ext cx="555427" cy="555427"/>
          </a:xfrm>
          <a:prstGeom prst="rect">
            <a:avLst/>
          </a:prstGeom>
        </p:spPr>
      </p:pic>
      <p:sp>
        <p:nvSpPr>
          <p:cNvPr id="9" name="Text 5"/>
          <p:cNvSpPr/>
          <p:nvPr/>
        </p:nvSpPr>
        <p:spPr>
          <a:xfrm>
            <a:off x="4759881" y="4121944"/>
            <a:ext cx="2388632" cy="347186"/>
          </a:xfrm>
          <a:prstGeom prst="rect">
            <a:avLst/>
          </a:prstGeom>
          <a:noFill/>
          <a:ln/>
        </p:spPr>
        <p:txBody>
          <a:bodyPr wrap="none" rtlCol="0" anchor="t"/>
          <a:lstStyle/>
          <a:p>
            <a:pPr algn="l"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노이즈 생성</a:t>
            </a:r>
            <a:endParaRPr lang="en-US" sz="2187" dirty="0"/>
          </a:p>
        </p:txBody>
      </p:sp>
      <p:sp>
        <p:nvSpPr>
          <p:cNvPr id="10" name="Text 6"/>
          <p:cNvSpPr/>
          <p:nvPr/>
        </p:nvSpPr>
        <p:spPr>
          <a:xfrm>
            <a:off x="4759881" y="4602361"/>
            <a:ext cx="2388632" cy="1421606"/>
          </a:xfrm>
          <a:prstGeom prst="rect">
            <a:avLst/>
          </a:prstGeom>
          <a:noFill/>
          <a:ln/>
        </p:spPr>
        <p:txBody>
          <a:bodyPr wrap="square" rtlCol="0" anchor="t"/>
          <a:lstStyle/>
          <a:p>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GaussianBlur, Solarize, Equalize, Erasing 등의 기법을 활용하여 노이즈를 생성합니다.</a:t>
            </a:r>
            <a:endParaRPr lang="en-US" sz="1750" dirty="0"/>
          </a:p>
        </p:txBody>
      </p:sp>
      <p:pic>
        <p:nvPicPr>
          <p:cNvPr id="11" name="Image 2" descr="preencoded.png">    </p:cNvPr>
          <p:cNvPicPr>
            <a:picLocks noChangeAspect="1"/>
          </p:cNvPicPr>
          <p:nvPr/>
        </p:nvPicPr>
        <p:blipFill>
          <a:blip r:embed="rId3"/>
          <a:stretch>
            <a:fillRect/>
          </a:stretch>
        </p:blipFill>
        <p:spPr>
          <a:xfrm>
            <a:off x="7481768" y="3344347"/>
            <a:ext cx="555427" cy="555427"/>
          </a:xfrm>
          <a:prstGeom prst="rect">
            <a:avLst/>
          </a:prstGeom>
        </p:spPr>
      </p:pic>
      <p:sp>
        <p:nvSpPr>
          <p:cNvPr id="12" name="Text 7"/>
          <p:cNvSpPr/>
          <p:nvPr/>
        </p:nvSpPr>
        <p:spPr>
          <a:xfrm>
            <a:off x="7481768" y="4121944"/>
            <a:ext cx="2388632" cy="347186"/>
          </a:xfrm>
          <a:prstGeom prst="rect">
            <a:avLst/>
          </a:prstGeom>
          <a:noFill/>
          <a:ln/>
        </p:spPr>
        <p:txBody>
          <a:bodyPr wrap="none" rtlCol="0" anchor="t"/>
          <a:lstStyle/>
          <a:p>
            <a:pPr algn="l"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색상 및 특징 부각</a:t>
            </a:r>
            <a:endParaRPr lang="en-US" sz="2187" dirty="0"/>
          </a:p>
        </p:txBody>
      </p:sp>
      <p:sp>
        <p:nvSpPr>
          <p:cNvPr id="13" name="Text 8"/>
          <p:cNvSpPr/>
          <p:nvPr/>
        </p:nvSpPr>
        <p:spPr>
          <a:xfrm>
            <a:off x="7481768" y="4602361"/>
            <a:ext cx="2388632" cy="1421606"/>
          </a:xfrm>
          <a:prstGeom prst="rect">
            <a:avLst/>
          </a:prstGeom>
          <a:noFill/>
          <a:ln/>
        </p:spPr>
        <p:txBody>
          <a:bodyPr wrap="square" rtlCol="0" anchor="t"/>
          <a:lstStyle/>
          <a:p>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Invert, Sharpness, Autocontrast, Posterize 등의 기법으로 색상과 특징을 부각시킵니다.</a:t>
            </a:r>
            <a:endParaRPr lang="en-US" sz="1750" dirty="0"/>
          </a:p>
        </p:txBody>
      </p:sp>
      <p:pic>
        <p:nvPicPr>
          <p:cNvPr id="14" name="Image 3" descr="preencoded.png">    </p:cNvPr>
          <p:cNvPicPr>
            <a:picLocks noChangeAspect="1"/>
          </p:cNvPicPr>
          <p:nvPr/>
        </p:nvPicPr>
        <p:blipFill>
          <a:blip r:embed="rId4"/>
          <a:stretch>
            <a:fillRect/>
          </a:stretch>
        </p:blipFill>
        <p:spPr>
          <a:xfrm>
            <a:off x="10203656" y="3344347"/>
            <a:ext cx="555427" cy="555427"/>
          </a:xfrm>
          <a:prstGeom prst="rect">
            <a:avLst/>
          </a:prstGeom>
        </p:spPr>
      </p:pic>
      <p:sp>
        <p:nvSpPr>
          <p:cNvPr id="15" name="Text 9"/>
          <p:cNvSpPr/>
          <p:nvPr/>
        </p:nvSpPr>
        <p:spPr>
          <a:xfrm>
            <a:off x="10203656" y="4121944"/>
            <a:ext cx="2388751" cy="347186"/>
          </a:xfrm>
          <a:prstGeom prst="rect">
            <a:avLst/>
          </a:prstGeom>
          <a:noFill/>
          <a:ln/>
        </p:spPr>
        <p:txBody>
          <a:bodyPr wrap="none" rtlCol="0" anchor="t"/>
          <a:lstStyle/>
          <a:p>
            <a:pPr algn="l" indent="0" marL="0">
              <a:lnSpc>
                <a:spcPts val="2734"/>
              </a:lnSpc>
              <a:buNone/>
            </a:pPr>
            <a:r>
              <a:rPr lang="en-US" sz="2187" b="1" dirty="0">
                <a:solidFill>
                  <a:srgbClr val="FF726D"/>
                </a:solidFill>
                <a:latin typeface="Inconsolata" pitchFamily="34" charset="0"/>
                <a:ea typeface="Inconsolata" pitchFamily="34" charset="-122"/>
                <a:cs typeface="Inconsolata" pitchFamily="34" charset="-120"/>
              </a:rPr>
              <a:t>랜덤 중복 증강</a:t>
            </a:r>
            <a:endParaRPr lang="en-US" sz="2187" dirty="0"/>
          </a:p>
        </p:txBody>
      </p:sp>
      <p:sp>
        <p:nvSpPr>
          <p:cNvPr id="16" name="Text 10"/>
          <p:cNvSpPr/>
          <p:nvPr/>
        </p:nvSpPr>
        <p:spPr>
          <a:xfrm>
            <a:off x="10203656" y="4602361"/>
            <a:ext cx="2388751" cy="1066205"/>
          </a:xfrm>
          <a:prstGeom prst="rect">
            <a:avLst/>
          </a:prstGeom>
          <a:noFill/>
          <a:ln/>
        </p:spPr>
        <p:txBody>
          <a:bodyPr wrap="square" rtlCol="0" anchor="t"/>
          <a:lstStyle/>
          <a:p>
            <a:pPr algn="l" indent="0" marL="0">
              <a:lnSpc>
                <a:spcPts val="2799"/>
              </a:lnSpc>
              <a:buNone/>
            </a:pPr>
            <a:r>
              <a:rPr lang="en-US" sz="1750" dirty="0">
                <a:solidFill>
                  <a:srgbClr val="DAD1E6"/>
                </a:solidFill>
                <a:latin typeface="Fira Sans" pitchFamily="34" charset="0"/>
                <a:ea typeface="Fira Sans" pitchFamily="34" charset="-122"/>
                <a:cs typeface="Fira Sans" pitchFamily="34" charset="-120"/>
              </a:rPr>
              <a:t>다양한 증강 기법을 랜덤하게 조합하여 적용합니다.</a:t>
            </a:r>
            <a:endParaRPr lang="en-US" sz="1750" dirty="0"/>
          </a:p>
        </p:txBody>
      </p:sp>
      <p:pic>
        <p:nvPicPr>
          <p:cNvPr id="17"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2024-05-28T06:26:15Z</dcterms:created>
  <dcterms:modified xsi:type="dcterms:W3CDTF">2024-05-28T06:26:15Z</dcterms:modified>
</cp:coreProperties>
</file>